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57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2178BA79-D201-4251-A181-C7D5BDEE7998}">
          <p14:sldIdLst>
            <p14:sldId id="256"/>
            <p14:sldId id="258"/>
            <p14:sldId id="257"/>
            <p14:sldId id="259"/>
          </p14:sldIdLst>
        </p14:section>
        <p14:section name="Section sans titre" id="{97ED2C01-3E38-42B8-AFB9-48B601F8B028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ier Hauglustaine" userId="9527ab02-5853-4a3d-b5bc-dda4fd9a8bef" providerId="ADAL" clId="{7048CBB7-16BA-4AC9-BCEB-7EB3F3F479C4}"/>
    <pc:docChg chg="modSld sldOrd">
      <pc:chgData name="Olivier Hauglustaine" userId="9527ab02-5853-4a3d-b5bc-dda4fd9a8bef" providerId="ADAL" clId="{7048CBB7-16BA-4AC9-BCEB-7EB3F3F479C4}" dt="2020-01-22T18:56:36.567" v="0"/>
      <pc:docMkLst>
        <pc:docMk/>
      </pc:docMkLst>
      <pc:sldChg chg="ord">
        <pc:chgData name="Olivier Hauglustaine" userId="9527ab02-5853-4a3d-b5bc-dda4fd9a8bef" providerId="ADAL" clId="{7048CBB7-16BA-4AC9-BCEB-7EB3F3F479C4}" dt="2020-01-22T18:56:36.567" v="0"/>
        <pc:sldMkLst>
          <pc:docMk/>
          <pc:sldMk cId="1498315293" sldId="258"/>
        </pc:sldMkLst>
      </pc:sldChg>
    </pc:docChg>
  </pc:docChgLst>
  <pc:docChgLst>
    <pc:chgData name="Olivier Hauglustaine" userId="9527ab02-5853-4a3d-b5bc-dda4fd9a8bef" providerId="ADAL" clId="{D321BC33-14ED-41C8-93A7-F4181DBEACD1}"/>
    <pc:docChg chg="undo custSel addSld modSld">
      <pc:chgData name="Olivier Hauglustaine" userId="9527ab02-5853-4a3d-b5bc-dda4fd9a8bef" providerId="ADAL" clId="{D321BC33-14ED-41C8-93A7-F4181DBEACD1}" dt="2019-11-11T20:08:35.256" v="363" actId="6549"/>
      <pc:docMkLst>
        <pc:docMk/>
      </pc:docMkLst>
      <pc:sldChg chg="addSp delSp modSp">
        <pc:chgData name="Olivier Hauglustaine" userId="9527ab02-5853-4a3d-b5bc-dda4fd9a8bef" providerId="ADAL" clId="{D321BC33-14ED-41C8-93A7-F4181DBEACD1}" dt="2019-11-11T19:53:49.066" v="174" actId="113"/>
        <pc:sldMkLst>
          <pc:docMk/>
          <pc:sldMk cId="4116631042" sldId="256"/>
        </pc:sldMkLst>
        <pc:spChg chg="add mod">
          <ac:chgData name="Olivier Hauglustaine" userId="9527ab02-5853-4a3d-b5bc-dda4fd9a8bef" providerId="ADAL" clId="{D321BC33-14ED-41C8-93A7-F4181DBEACD1}" dt="2019-11-11T19:53:49.066" v="174" actId="113"/>
          <ac:spMkLst>
            <pc:docMk/>
            <pc:sldMk cId="4116631042" sldId="256"/>
            <ac:spMk id="6" creationId="{230D0F6E-C0F9-4751-BAAE-2A858D454A5C}"/>
          </ac:spMkLst>
        </pc:spChg>
        <pc:picChg chg="mod modCrop">
          <ac:chgData name="Olivier Hauglustaine" userId="9527ab02-5853-4a3d-b5bc-dda4fd9a8bef" providerId="ADAL" clId="{D321BC33-14ED-41C8-93A7-F4181DBEACD1}" dt="2019-11-11T19:52:48.437" v="130" actId="1076"/>
          <ac:picMkLst>
            <pc:docMk/>
            <pc:sldMk cId="4116631042" sldId="256"/>
            <ac:picMk id="4" creationId="{3912B033-04A4-4172-97ED-79F5AEFFB3A1}"/>
          </ac:picMkLst>
        </pc:picChg>
        <pc:picChg chg="add del mod modCrop">
          <ac:chgData name="Olivier Hauglustaine" userId="9527ab02-5853-4a3d-b5bc-dda4fd9a8bef" providerId="ADAL" clId="{D321BC33-14ED-41C8-93A7-F4181DBEACD1}" dt="2019-11-11T19:53:02.617" v="132" actId="478"/>
          <ac:picMkLst>
            <pc:docMk/>
            <pc:sldMk cId="4116631042" sldId="256"/>
            <ac:picMk id="5" creationId="{4E01B940-D7D4-4B2F-8C69-C49E818E561E}"/>
          </ac:picMkLst>
        </pc:picChg>
      </pc:sldChg>
      <pc:sldChg chg="modSp">
        <pc:chgData name="Olivier Hauglustaine" userId="9527ab02-5853-4a3d-b5bc-dda4fd9a8bef" providerId="ADAL" clId="{D321BC33-14ED-41C8-93A7-F4181DBEACD1}" dt="2019-11-11T19:39:49.072" v="17" actId="20577"/>
        <pc:sldMkLst>
          <pc:docMk/>
          <pc:sldMk cId="177880781" sldId="257"/>
        </pc:sldMkLst>
        <pc:spChg chg="mod">
          <ac:chgData name="Olivier Hauglustaine" userId="9527ab02-5853-4a3d-b5bc-dda4fd9a8bef" providerId="ADAL" clId="{D321BC33-14ED-41C8-93A7-F4181DBEACD1}" dt="2019-11-11T19:39:49.072" v="17" actId="20577"/>
          <ac:spMkLst>
            <pc:docMk/>
            <pc:sldMk cId="177880781" sldId="257"/>
            <ac:spMk id="3" creationId="{600D901A-FCE7-4983-9C0F-40A77A4D90F2}"/>
          </ac:spMkLst>
        </pc:spChg>
      </pc:sldChg>
      <pc:sldChg chg="modSp add">
        <pc:chgData name="Olivier Hauglustaine" userId="9527ab02-5853-4a3d-b5bc-dda4fd9a8bef" providerId="ADAL" clId="{D321BC33-14ED-41C8-93A7-F4181DBEACD1}" dt="2019-11-11T19:51:09.605" v="124" actId="27636"/>
        <pc:sldMkLst>
          <pc:docMk/>
          <pc:sldMk cId="2932621498" sldId="259"/>
        </pc:sldMkLst>
        <pc:spChg chg="mod">
          <ac:chgData name="Olivier Hauglustaine" userId="9527ab02-5853-4a3d-b5bc-dda4fd9a8bef" providerId="ADAL" clId="{D321BC33-14ED-41C8-93A7-F4181DBEACD1}" dt="2019-11-11T19:41:38.325" v="19"/>
          <ac:spMkLst>
            <pc:docMk/>
            <pc:sldMk cId="2932621498" sldId="259"/>
            <ac:spMk id="2" creationId="{E626B360-8B8D-4804-8ECD-DE8DEC100F48}"/>
          </ac:spMkLst>
        </pc:spChg>
        <pc:spChg chg="mod">
          <ac:chgData name="Olivier Hauglustaine" userId="9527ab02-5853-4a3d-b5bc-dda4fd9a8bef" providerId="ADAL" clId="{D321BC33-14ED-41C8-93A7-F4181DBEACD1}" dt="2019-11-11T19:51:09.605" v="124" actId="27636"/>
          <ac:spMkLst>
            <pc:docMk/>
            <pc:sldMk cId="2932621498" sldId="259"/>
            <ac:spMk id="3" creationId="{DDF9AB02-CE3A-4658-AAA4-7D17E40D7D3C}"/>
          </ac:spMkLst>
        </pc:spChg>
      </pc:sldChg>
      <pc:sldChg chg="modSp add">
        <pc:chgData name="Olivier Hauglustaine" userId="9527ab02-5853-4a3d-b5bc-dda4fd9a8bef" providerId="ADAL" clId="{D321BC33-14ED-41C8-93A7-F4181DBEACD1}" dt="2019-11-11T20:08:35.256" v="363" actId="6549"/>
        <pc:sldMkLst>
          <pc:docMk/>
          <pc:sldMk cId="3770931389" sldId="260"/>
        </pc:sldMkLst>
        <pc:spChg chg="mod">
          <ac:chgData name="Olivier Hauglustaine" userId="9527ab02-5853-4a3d-b5bc-dda4fd9a8bef" providerId="ADAL" clId="{D321BC33-14ED-41C8-93A7-F4181DBEACD1}" dt="2019-11-11T20:01:34.231" v="177" actId="1076"/>
          <ac:spMkLst>
            <pc:docMk/>
            <pc:sldMk cId="3770931389" sldId="260"/>
            <ac:spMk id="2" creationId="{90F8888E-0C8C-42D0-9576-37D0C525AC06}"/>
          </ac:spMkLst>
        </pc:spChg>
        <pc:spChg chg="mod">
          <ac:chgData name="Olivier Hauglustaine" userId="9527ab02-5853-4a3d-b5bc-dda4fd9a8bef" providerId="ADAL" clId="{D321BC33-14ED-41C8-93A7-F4181DBEACD1}" dt="2019-11-11T20:08:35.256" v="363" actId="6549"/>
          <ac:spMkLst>
            <pc:docMk/>
            <pc:sldMk cId="3770931389" sldId="260"/>
            <ac:spMk id="3" creationId="{DFF4C5B4-4030-4ED6-A94F-E4FFE0CC8F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1/22/2020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3912B033-04A4-4172-97ED-79F5AEFFB3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0797"/>
          <a:stretch/>
        </p:blipFill>
        <p:spPr>
          <a:xfrm>
            <a:off x="6158286" y="763721"/>
            <a:ext cx="5705101" cy="3164054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CDBA2A40-75E0-4AB0-8D85-68D93C9BF1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613" y="5347521"/>
            <a:ext cx="11534774" cy="1510479"/>
          </a:xfrm>
        </p:spPr>
        <p:txBody>
          <a:bodyPr>
            <a:normAutofit/>
          </a:bodyPr>
          <a:lstStyle/>
          <a:p>
            <a:r>
              <a:rPr lang="fr-BE" sz="4800" b="1" dirty="0"/>
              <a:t>Participation et délibération citoyenne</a:t>
            </a:r>
            <a:endParaRPr lang="fr-BE" sz="48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30D0F6E-C0F9-4751-BAAE-2A858D454A5C}"/>
              </a:ext>
            </a:extLst>
          </p:cNvPr>
          <p:cNvSpPr txBox="1"/>
          <p:nvPr/>
        </p:nvSpPr>
        <p:spPr>
          <a:xfrm>
            <a:off x="1533375" y="1305342"/>
            <a:ext cx="369043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/>
              <a:t>LA VOIX</a:t>
            </a:r>
          </a:p>
          <a:p>
            <a:pPr algn="ctr"/>
            <a:r>
              <a:rPr lang="fr-FR" sz="6600" dirty="0"/>
              <a:t>EST LIBRE</a:t>
            </a:r>
            <a:endParaRPr lang="fr-BE" sz="6600" dirty="0"/>
          </a:p>
        </p:txBody>
      </p:sp>
    </p:spTree>
    <p:extLst>
      <p:ext uri="{BB962C8B-B14F-4D97-AF65-F5344CB8AC3E}">
        <p14:creationId xmlns:p14="http://schemas.microsoft.com/office/powerpoint/2010/main" val="4116631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0F13EF-4CF7-4C81-9ED9-88A63A3AE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567108"/>
            <a:ext cx="10571998" cy="970450"/>
          </a:xfrm>
        </p:spPr>
        <p:txBody>
          <a:bodyPr/>
          <a:lstStyle/>
          <a:p>
            <a:r>
              <a:rPr lang="fr-FR" dirty="0"/>
              <a:t>Comment en est-on arrivé à désintéresser le citoyen de la chose politique ?</a:t>
            </a:r>
            <a:endParaRPr lang="fr-BE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8D5B5C1A-639D-46E8-A5C9-6F3637A55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739" y="2248526"/>
            <a:ext cx="10554574" cy="4764516"/>
          </a:xfrm>
        </p:spPr>
        <p:txBody>
          <a:bodyPr>
            <a:noAutofit/>
          </a:bodyPr>
          <a:lstStyle/>
          <a:p>
            <a:r>
              <a:rPr lang="fr-FR" sz="2000" dirty="0"/>
              <a:t>DÉMOCRATIE, subst. fém. : Régime politique, système de gouvernement dans lequel le pouvoir est exercé par le peuple, par l'</a:t>
            </a:r>
            <a:r>
              <a:rPr lang="fr-FR" sz="2000" b="1" dirty="0"/>
              <a:t>ensemble</a:t>
            </a:r>
            <a:r>
              <a:rPr lang="fr-FR" sz="2000" dirty="0"/>
              <a:t> des citoyens;</a:t>
            </a:r>
          </a:p>
          <a:p>
            <a:r>
              <a:rPr lang="fr-FR" sz="2000" dirty="0"/>
              <a:t>La démocratie a 3000 ans, les élections ont 200 ans, les partis politiques ont 150 ans;</a:t>
            </a:r>
          </a:p>
          <a:p>
            <a:r>
              <a:rPr lang="fr-FR" sz="2000" dirty="0"/>
              <a:t>Le système des élections a été mis en place à la fin du 18e siècle (révolutions FR et US) par des personnes qui désiraient sciemment éviter la véritable démocratie (E-J </a:t>
            </a:r>
            <a:r>
              <a:rPr lang="fr-FR" sz="2000" dirty="0" err="1"/>
              <a:t>Sieyes</a:t>
            </a:r>
            <a:r>
              <a:rPr lang="fr-FR" sz="2000" dirty="0"/>
              <a:t>) ;</a:t>
            </a:r>
          </a:p>
          <a:p>
            <a:r>
              <a:rPr lang="fr-FR" sz="2000" dirty="0">
                <a:sym typeface="Wingdings" panose="05000000000000000000" pitchFamily="2" charset="2"/>
              </a:rPr>
              <a:t> En </a:t>
            </a:r>
            <a:r>
              <a:rPr lang="fr-FR" sz="2000" dirty="0"/>
              <a:t>Belgique, l’élection s’impose donc aux congressistes de 1830 comme mode exclusif de désignation des représentants de la nation, sans susciter aucune discussion de principe;</a:t>
            </a:r>
          </a:p>
          <a:p>
            <a:r>
              <a:rPr lang="fr-FR" sz="2000" dirty="0"/>
              <a:t>On a remplacé l’aristocratie héréditaire par une </a:t>
            </a:r>
            <a:r>
              <a:rPr lang="fr-FR" sz="2000" b="1" dirty="0"/>
              <a:t>aristocratie élective.</a:t>
            </a:r>
            <a:endParaRPr lang="fr-FR" sz="2000" i="1" dirty="0"/>
          </a:p>
          <a:p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149831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8A166F-E538-471E-9A10-64B028D02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219687"/>
          </a:xfrm>
        </p:spPr>
        <p:txBody>
          <a:bodyPr/>
          <a:lstStyle/>
          <a:p>
            <a:r>
              <a:rPr lang="fr-FR" dirty="0"/>
              <a:t>Pourquoi proposer une alternative au modèle électoral actuel ?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0D901A-FCE7-4983-9C0F-40A77A4D9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739" y="2023676"/>
            <a:ext cx="10554574" cy="4764516"/>
          </a:xfrm>
        </p:spPr>
        <p:txBody>
          <a:bodyPr>
            <a:noAutofit/>
          </a:bodyPr>
          <a:lstStyle/>
          <a:p>
            <a:r>
              <a:rPr lang="fr-FR" sz="2000" dirty="0"/>
              <a:t>Représentativité (profils);</a:t>
            </a:r>
            <a:r>
              <a:rPr lang="fr-BE" sz="2000" dirty="0"/>
              <a:t> </a:t>
            </a:r>
          </a:p>
          <a:p>
            <a:r>
              <a:rPr lang="fr-BE" sz="2000" dirty="0"/>
              <a:t>3,49% de la population belge sont affiliés à un parti politique;</a:t>
            </a:r>
          </a:p>
          <a:p>
            <a:r>
              <a:rPr lang="fr-BE" sz="2000" dirty="0"/>
              <a:t>Redevabilité trop espacée;</a:t>
            </a:r>
          </a:p>
          <a:p>
            <a:r>
              <a:rPr lang="fr-BE" sz="2000" dirty="0"/>
              <a:t>Crainte des élections à venir (ex: Bruno </a:t>
            </a:r>
            <a:r>
              <a:rPr lang="fr-BE" sz="2000" dirty="0" err="1"/>
              <a:t>Tobback</a:t>
            </a:r>
            <a:r>
              <a:rPr lang="fr-BE" sz="2000" dirty="0"/>
              <a:t>);</a:t>
            </a:r>
          </a:p>
          <a:p>
            <a:r>
              <a:rPr lang="fr-BE" sz="2000" dirty="0"/>
              <a:t>Professionnalisation du métier;</a:t>
            </a:r>
          </a:p>
          <a:p>
            <a:r>
              <a:rPr lang="fr-FR" sz="2000" dirty="0"/>
              <a:t>Immobilisme face aux « affaires »;</a:t>
            </a:r>
          </a:p>
          <a:p>
            <a:r>
              <a:rPr lang="fr-BE" sz="2000" dirty="0"/>
              <a:t>Désenchantement avéré face aux </a:t>
            </a:r>
            <a:r>
              <a:rPr lang="fr-FR" sz="2000" dirty="0"/>
              <a:t>abus de pouvoir, aux collusions, à l’opposition systématique stérile, aux favoritismes, aux passe-droits, à la langue de bois, au clientélisme, à l’influence des lobbies, à l'électoralisme et au népotisme</a:t>
            </a:r>
            <a:r>
              <a:rPr lang="fr-BE" sz="2000" dirty="0"/>
              <a:t>;</a:t>
            </a:r>
          </a:p>
          <a:p>
            <a:r>
              <a:rPr lang="fr-BE" sz="2000" dirty="0"/>
              <a:t>Le système n’a jamais évolué avec son temps.</a:t>
            </a:r>
          </a:p>
        </p:txBody>
      </p:sp>
    </p:spTree>
    <p:extLst>
      <p:ext uri="{BB962C8B-B14F-4D97-AF65-F5344CB8AC3E}">
        <p14:creationId xmlns:p14="http://schemas.microsoft.com/office/powerpoint/2010/main" val="17788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26B360-8B8D-4804-8ECD-DE8DEC100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Pourquoi proposer le tirage au sort ?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F9AB02-CE3A-4658-AAA4-7D17E40D7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567061"/>
            <a:ext cx="10554574" cy="3636511"/>
          </a:xfrm>
        </p:spPr>
        <p:txBody>
          <a:bodyPr>
            <a:normAutofit/>
          </a:bodyPr>
          <a:lstStyle/>
          <a:p>
            <a:r>
              <a:rPr lang="fr-FR" sz="2000" dirty="0"/>
              <a:t>Il faut éviter que le pouvoir soit toujours concentré dans les mêmes mains ;</a:t>
            </a:r>
          </a:p>
          <a:p>
            <a:r>
              <a:rPr lang="fr-FR" sz="2000" dirty="0"/>
              <a:t>Il faut renouveler les dirigeants plus fréquemment;</a:t>
            </a:r>
          </a:p>
          <a:p>
            <a:r>
              <a:rPr lang="fr-FR" sz="2000" dirty="0"/>
              <a:t>Tous les citoyens sont capables de réfléchir et de débattre;</a:t>
            </a:r>
          </a:p>
          <a:p>
            <a:r>
              <a:rPr lang="fr-FR" sz="2000" dirty="0"/>
              <a:t>L’élection n’assure pas la compétence des dirigeants;</a:t>
            </a:r>
          </a:p>
          <a:p>
            <a:r>
              <a:rPr lang="fr-FR" sz="2000" dirty="0"/>
              <a:t>La représentativité de l’échantillon garantit la légitimité de la décision;</a:t>
            </a:r>
          </a:p>
          <a:p>
            <a:r>
              <a:rPr lang="fr-FR" sz="2000" dirty="0"/>
              <a:t>Le tirage au sort limitera le décrochage de la population par rapport aux questions politiques.</a:t>
            </a:r>
          </a:p>
          <a:p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2932621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F8888E-0C8C-42D0-9576-37D0C525A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888977"/>
            <a:ext cx="10571998" cy="970450"/>
          </a:xfrm>
        </p:spPr>
        <p:txBody>
          <a:bodyPr/>
          <a:lstStyle/>
          <a:p>
            <a:r>
              <a:rPr lang="fr-FR" dirty="0"/>
              <a:t>Quelles sont les questions à se poser avant de lancer un processus de participation et délibération citoyenne ?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F4C5B4-4030-4ED6-A94F-E4FFE0CC8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 numCol="2"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BE" sz="2000" dirty="0"/>
              <a:t>Quelles attentes et objectifs initiaux?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/>
              <a:t>Quelles relations et quel statut par rapport aux processus de décision existants ?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/>
              <a:t>Quelle représentativité et quel recrutement des participants ?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000" dirty="0"/>
              <a:t>Quel soutien politique ?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100" dirty="0"/>
              <a:t>Quel soutien administratif ?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100" dirty="0"/>
              <a:t>Qui pilote, organise et anime ?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100" dirty="0"/>
              <a:t>Quelle place pour les experts ?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100" dirty="0"/>
              <a:t>Quelles questions poser ? (énoncé, test,…)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100" dirty="0"/>
              <a:t>Qui formule la(les) question(s) ?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100" dirty="0"/>
              <a:t>Quelles sont les limites des compétences politiques ?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100" dirty="0"/>
              <a:t>Quelles méthodes pour que tous participent réellement ?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100" dirty="0"/>
              <a:t>Comment organiser un feedback vers les participants et autres citoyens ?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100" dirty="0"/>
              <a:t>Comment assurer la pérennité ?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100" dirty="0"/>
              <a:t>Comment élargir le débat  ?</a:t>
            </a:r>
          </a:p>
          <a:p>
            <a:pPr marL="457200" indent="-457200">
              <a:buFont typeface="+mj-lt"/>
              <a:buAutoNum type="arabicPeriod"/>
            </a:pPr>
            <a:r>
              <a:rPr lang="fr-BE" sz="2100" dirty="0"/>
              <a:t>Quel budget prévoir ?</a:t>
            </a:r>
          </a:p>
        </p:txBody>
      </p:sp>
    </p:spTree>
    <p:extLst>
      <p:ext uri="{BB962C8B-B14F-4D97-AF65-F5344CB8AC3E}">
        <p14:creationId xmlns:p14="http://schemas.microsoft.com/office/powerpoint/2010/main" val="3770931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is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51DCF0707DCF44A05B097BCBFEF332" ma:contentTypeVersion="10" ma:contentTypeDescription="Crée un document." ma:contentTypeScope="" ma:versionID="77a37e5deb58032013e0712da0032d2f">
  <xsd:schema xmlns:xsd="http://www.w3.org/2001/XMLSchema" xmlns:xs="http://www.w3.org/2001/XMLSchema" xmlns:p="http://schemas.microsoft.com/office/2006/metadata/properties" xmlns:ns3="b0a6b131-0e98-4e34-9e32-e14c693dc1f4" xmlns:ns4="499de1a8-8fdf-4216-8831-60445b96915d" targetNamespace="http://schemas.microsoft.com/office/2006/metadata/properties" ma:root="true" ma:fieldsID="54003051d478c8b45c48d061100db990" ns3:_="" ns4:_="">
    <xsd:import namespace="b0a6b131-0e98-4e34-9e32-e14c693dc1f4"/>
    <xsd:import namespace="499de1a8-8fdf-4216-8831-60445b96915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a6b131-0e98-4e34-9e32-e14c693dc1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9de1a8-8fdf-4216-8831-60445b96915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Partage du hachage d’indicateur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2E35A9-180D-4111-B74C-89FF9104B0A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0C8E82D-CEAF-429E-8D6C-5331EB8FC0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F3FA88-1B03-40E1-9CAF-1AE11F9379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a6b131-0e98-4e34-9e32-e14c693dc1f4"/>
    <ds:schemaRef ds:uri="499de1a8-8fdf-4216-8831-60445b9691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TM03457503[[fn=Concis]]</Template>
  <TotalTime>260</TotalTime>
  <Words>447</Words>
  <Application>Microsoft Office PowerPoint</Application>
  <PresentationFormat>Grand écran</PresentationFormat>
  <Paragraphs>41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Concis</vt:lpstr>
      <vt:lpstr>Présentation PowerPoint</vt:lpstr>
      <vt:lpstr>Comment en est-on arrivé à désintéresser le citoyen de la chose politique ?</vt:lpstr>
      <vt:lpstr>Pourquoi proposer une alternative au modèle électoral actuel ?</vt:lpstr>
      <vt:lpstr>Pourquoi proposer le tirage au sort ?</vt:lpstr>
      <vt:lpstr>Quelles sont les questions à se poser avant de lancer un processus de participation et délibération citoyenne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Hauglustaine</dc:creator>
  <cp:lastModifiedBy>Olivier Hauglustaine</cp:lastModifiedBy>
  <cp:revision>5</cp:revision>
  <dcterms:created xsi:type="dcterms:W3CDTF">2019-11-11T15:48:48Z</dcterms:created>
  <dcterms:modified xsi:type="dcterms:W3CDTF">2020-01-22T18:56:45Z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0x0101009551DCF0707DCF44A05B097BCBFEF332</vt:lpwstr>
  </property>
</Properties>
</file>